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jtsai@mx.nthu.edu.tw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tone2434@hotmail.com" TargetMode="External"/><Relationship Id="rId2" Type="http://schemas.openxmlformats.org/officeDocument/2006/relationships/hyperlink" Target="mailto:d7141516@gmail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se.nthu.edu.tw/~cjtsai/Diffraction.html" TargetMode="External"/><Relationship Id="rId5" Type="http://schemas.openxmlformats.org/officeDocument/2006/relationships/hyperlink" Target="mailto:haung81102000@gmail.com" TargetMode="External"/><Relationship Id="rId4" Type="http://schemas.openxmlformats.org/officeDocument/2006/relationships/hyperlink" Target="mailto:r2394319@yahoo.com.tw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e.nthu.edu.tw/~cjtsai/Crystal_Diffraction.htm" TargetMode="External"/><Relationship Id="rId2" Type="http://schemas.openxmlformats.org/officeDocument/2006/relationships/hyperlink" Target="http://www.mse.nthu.edu.tw/~jch/diffraction/index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ocw.mit.edu/courses/materials-science-and-engineering/3-60-symmetry-structure-and-tensor-properties-of-materials-fall-2005/video-lecture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5912" y="188640"/>
            <a:ext cx="90185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MS2041_01</a:t>
            </a:r>
          </a:p>
          <a:p>
            <a:pPr algn="ctr"/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 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to crystal 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structures</a:t>
            </a:r>
          </a:p>
          <a:p>
            <a:pPr algn="ctr"/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diffraction 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theory</a:t>
            </a:r>
          </a:p>
          <a:p>
            <a:pPr algn="ctr"/>
            <a:r>
              <a:rPr lang="zh-TW" altLang="zh-TW" sz="36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結晶</a:t>
            </a:r>
            <a:r>
              <a:rPr lang="zh-TW" altLang="zh-TW" sz="36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繞射概論</a:t>
            </a:r>
            <a:endParaRPr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endParaRPr lang="zh-TW" altLang="zh-TW" sz="3600" dirty="0"/>
          </a:p>
        </p:txBody>
      </p:sp>
      <p:sp>
        <p:nvSpPr>
          <p:cNvPr id="3" name="矩形 2"/>
          <p:cNvSpPr/>
          <p:nvPr/>
        </p:nvSpPr>
        <p:spPr>
          <a:xfrm>
            <a:off x="323528" y="2484179"/>
            <a:ext cx="85689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MSE,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National </a:t>
            </a:r>
            <a:r>
              <a:rPr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Tsing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Hua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University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Fall semester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9/2015-1/2016</a:t>
            </a:r>
          </a:p>
          <a:p>
            <a:pPr algn="ctr"/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Instructor: Prof.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Cho-Jen Tsai</a:t>
            </a:r>
          </a:p>
          <a:p>
            <a:pPr algn="ctr"/>
            <a:endParaRPr lang="en-US" altLang="zh-TW" sz="28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Office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hours: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By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appointment (TEL: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33831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or 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2"/>
              </a:rPr>
              <a:t>cjtsai@mx.nthu.edu.tw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algn="ctr"/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Time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W3W4F3F4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Classroom: </a:t>
            </a:r>
            <a:r>
              <a:rPr lang="zh-TW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台達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B105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91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50155" y="408037"/>
            <a:ext cx="84423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kumimoji="0"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Teaching </a:t>
            </a:r>
            <a:r>
              <a:rPr kumimoji="0"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Assistants:</a:t>
            </a:r>
          </a:p>
          <a:p>
            <a:pPr algn="ctr"/>
            <a:r>
              <a:rPr kumimoji="0"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黃心楷</a:t>
            </a:r>
            <a:r>
              <a:rPr kumimoji="0"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kumimoji="0"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陳凱婷</a:t>
            </a:r>
            <a:endParaRPr kumimoji="0"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kumimoji="0"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4"/>
              </a:rPr>
              <a:t>李廷勳</a:t>
            </a:r>
            <a:r>
              <a:rPr kumimoji="0"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kumimoji="0"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5"/>
              </a:rPr>
              <a:t>黃鈺家</a:t>
            </a:r>
            <a:endParaRPr kumimoji="0"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018480" y="4319289"/>
            <a:ext cx="69119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ctr"/>
            <a:r>
              <a:rPr kumimoji="0"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Grading:</a:t>
            </a:r>
          </a:p>
          <a:p>
            <a:pPr algn="ctr"/>
            <a:r>
              <a:rPr kumimoji="0"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problem sets (25%)</a:t>
            </a:r>
            <a:endParaRPr kumimoji="0" lang="zh-TW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kumimoji="0"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two midterms (25% per each)</a:t>
            </a:r>
            <a:r>
              <a:rPr kumimoji="0"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one final (25%)</a:t>
            </a:r>
          </a:p>
          <a:p>
            <a:pPr algn="ctr"/>
            <a:r>
              <a:rPr kumimoji="0" lang="zh-TW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attendance</a:t>
            </a:r>
            <a:r>
              <a:rPr kumimoji="0" lang="zh-TW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 times for 5 extra points*)</a:t>
            </a:r>
            <a:endParaRPr kumimoji="0" lang="zh-TW" altLang="zh-TW" sz="28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804936" y="6207397"/>
            <a:ext cx="7583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r>
              <a:rPr kumimoji="0"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*: will be effective only when your grade is below 60 points</a:t>
            </a:r>
            <a:endParaRPr kumimoji="0" lang="zh-TW" altLang="en-US" sz="2400" dirty="0"/>
          </a:p>
        </p:txBody>
      </p:sp>
      <p:sp>
        <p:nvSpPr>
          <p:cNvPr id="2" name="文字方塊 1"/>
          <p:cNvSpPr txBox="1"/>
          <p:nvPr/>
        </p:nvSpPr>
        <p:spPr>
          <a:xfrm>
            <a:off x="899593" y="2132856"/>
            <a:ext cx="7992888" cy="181588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newest PPT files for lectures as well as the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homework will be sent to your e-mail before the class! You can also download the old file from </a:t>
            </a:r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</a:t>
            </a:r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://www.mse.nthu.edu.tw/~cjtsai/Diffraction.html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85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8911" y="196180"/>
            <a:ext cx="853356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Main References:</a:t>
            </a:r>
            <a:endParaRPr lang="zh-TW" altLang="zh-TW" sz="2800" dirty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Lecture 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notes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of Prof. Huang</a:t>
            </a:r>
          </a:p>
          <a:p>
            <a:pPr lvl="0"/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2"/>
              </a:rPr>
              <a:t>http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2"/>
              </a:rPr>
              <a:t>://www.mse.nthu.edu.tw/~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2"/>
              </a:rPr>
              <a:t>jch/diffraction/index.html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4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Powerpoint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3"/>
              </a:rPr>
              <a:t>http://www.mse.nthu.edu.tw/~cjtsai/Crystal_Diffraction.htm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B.D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</a:t>
            </a:r>
            <a:r>
              <a:rPr lang="en-US" altLang="zh-TW" sz="24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Cullity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“Elements of X-ray Diffraction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”, Prentice Hall 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Other References:</a:t>
            </a:r>
          </a:p>
          <a:p>
            <a:pPr lvl="0"/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 Hammond, “The Basics of Crystallography and Diffraction”, Oxford, 2001.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Eugene Hecht “Optics”(Chapter 10)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John M. Cowley, “Diffraction Physics” (Chapter 2)</a:t>
            </a:r>
            <a:endParaRPr lang="zh-TW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Ronald N. </a:t>
            </a:r>
            <a:r>
              <a:rPr lang="en-US" altLang="zh-TW" sz="24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Bracewell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“The Fourier Transform and Its Applications”. (Chapter 2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lvl="0"/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  <a:hlinkClick r:id="rId4"/>
              </a:rPr>
              <a:t>MIT open course 3.60 (First quarter)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(Graduate level)</a:t>
            </a:r>
            <a:endParaRPr lang="zh-TW" altLang="zh-TW" sz="2400" dirty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0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481890"/>
            <a:ext cx="878497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2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Outline</a:t>
            </a:r>
            <a:endParaRPr lang="zh-TW" altLang="zh-TW" sz="3200" dirty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Brief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 Crystal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structure (1D, 2D, 3D)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 Crystal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symmetry (point group, space group)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 Fraunhofer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diffraction from slits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5. Fourier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transform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6. Reciprocal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lattice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7. Bragg’s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law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8. Kinematic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theory of diffraction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9. X-ray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diffraction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10. Low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energy electron diffraction (LEED)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11. Reflection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high energy electron diffraction (RHEED)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/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12. Electron 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diffraction in TEM</a:t>
            </a:r>
            <a:endParaRPr lang="zh-TW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34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54768"/>
              </p:ext>
            </p:extLst>
          </p:nvPr>
        </p:nvGraphicFramePr>
        <p:xfrm>
          <a:off x="179511" y="280828"/>
          <a:ext cx="8712968" cy="62455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440161"/>
                <a:gridCol w="1224136"/>
                <a:gridCol w="4507970"/>
                <a:gridCol w="1540701"/>
              </a:tblGrid>
              <a:tr h="331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Weeks #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Date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Lectures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Problem sets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22089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09/16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Brief introduction + Crystal structure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104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09/18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Crystal structure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22089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09/23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Crystal structure: stereographic projection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zh-TW" sz="24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2208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09/25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Crystal symmetry: symmetry element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#1</a:t>
                      </a:r>
                      <a:endParaRPr lang="zh-TW" altLang="zh-TW" sz="24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656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09/30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Crystal symmetry: </a:t>
                      </a:r>
                      <a:r>
                        <a:rPr lang="en-US" sz="2400" kern="100" dirty="0" err="1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Bravais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lattice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656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10/02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Crystal symmetry: point group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zh-TW" sz="24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10/07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point group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#2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104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10/09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國慶日補假</a:t>
                      </a:r>
                      <a:endParaRPr lang="zh-TW" altLang="zh-TW" sz="24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7611" marR="27611" marT="13806" marB="13806" anchor="ctr"/>
                </a:tc>
              </a:tr>
              <a:tr h="1104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10/14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point group + space group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656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10/16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Crystal symmetry: space group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#3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656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10/21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Crystal symmetry: space group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656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10/23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Crystal symmetry: space group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4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381232"/>
              </p:ext>
            </p:extLst>
          </p:nvPr>
        </p:nvGraphicFramePr>
        <p:xfrm>
          <a:off x="179511" y="280828"/>
          <a:ext cx="8712968" cy="6217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440161"/>
                <a:gridCol w="1224136"/>
                <a:gridCol w="4507970"/>
                <a:gridCol w="1540701"/>
              </a:tblGrid>
              <a:tr h="331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Weeks #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Date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Lectures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Problem sets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10/28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Slit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104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10/30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Midterm #1</a:t>
                      </a:r>
                      <a:endParaRPr lang="zh-TW" altLang="zh-TW" sz="24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11/4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Slit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104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11/6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Fourier </a:t>
                      </a: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transform </a:t>
                      </a: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 solution to Midterm#1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#4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22089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11/11 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Fourier transform + Reciprocal lattice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2208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11/13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Reciprocal lattice + Bragg’s diffraction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#5</a:t>
                      </a:r>
                      <a:endParaRPr lang="zh-TW" altLang="zh-TW" sz="24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104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11/18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全校運動大會停課</a:t>
                      </a: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104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11/20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Kinematic theory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#6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104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11/25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Kinematic theory 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11/27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Kinematic theory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altLang="zh-TW" sz="24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22089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12/2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Shape effect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12/4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Midterm #2</a:t>
                      </a:r>
                      <a:endParaRPr lang="zh-TW" altLang="zh-TW" sz="2400" kern="100" dirty="0" smtClean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9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48424"/>
              </p:ext>
            </p:extLst>
          </p:nvPr>
        </p:nvGraphicFramePr>
        <p:xfrm>
          <a:off x="179511" y="280828"/>
          <a:ext cx="8712968" cy="4754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440161"/>
                <a:gridCol w="1224136"/>
                <a:gridCol w="4507970"/>
                <a:gridCol w="1540701"/>
              </a:tblGrid>
              <a:tr h="3313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Weeks #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Date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Lectures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Problem sets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12/9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Laue </a:t>
                      </a: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pattern </a:t>
                      </a: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 solution to Midterm#2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104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12/11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Diffractometer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#7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1104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12/16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Powder method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12/18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LEED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#8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12/23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LEED 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12/25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RHEED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#9 ?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16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12/30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TEM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1/1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開國紀念日</a:t>
                      </a: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17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1/6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Final remark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  <a:tr h="552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1/8</a:t>
                      </a:r>
                      <a:endParaRPr lang="zh-TW" sz="2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Final Exam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0709" marR="2070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5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410</Words>
  <Application>Microsoft Office PowerPoint</Application>
  <PresentationFormat>如螢幕大小 (4:3)</PresentationFormat>
  <Paragraphs>172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TCJ</cp:lastModifiedBy>
  <cp:revision>36</cp:revision>
  <dcterms:created xsi:type="dcterms:W3CDTF">2013-09-13T03:13:41Z</dcterms:created>
  <dcterms:modified xsi:type="dcterms:W3CDTF">2015-11-11T05:13:35Z</dcterms:modified>
</cp:coreProperties>
</file>